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60" r:id="rId5"/>
    <p:sldId id="258" r:id="rId6"/>
    <p:sldId id="259" r:id="rId7"/>
    <p:sldId id="270" r:id="rId8"/>
    <p:sldId id="271" r:id="rId9"/>
    <p:sldId id="261" r:id="rId10"/>
    <p:sldId id="262" r:id="rId11"/>
    <p:sldId id="263" r:id="rId12"/>
    <p:sldId id="265" r:id="rId13"/>
    <p:sldId id="266" r:id="rId14"/>
    <p:sldId id="267" r:id="rId15"/>
    <p:sldId id="268" r:id="rId16"/>
    <p:sldId id="269" r:id="rId1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13" autoAdjust="0"/>
    <p:restoredTop sz="94660"/>
  </p:normalViewPr>
  <p:slideViewPr>
    <p:cSldViewPr>
      <p:cViewPr varScale="1">
        <p:scale>
          <a:sx n="109" d="100"/>
          <a:sy n="109" d="100"/>
        </p:scale>
        <p:origin x="856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A4D14-3D40-4F2E-B542-0ECC5E2B6783}" type="datetimeFigureOut">
              <a:rPr lang="fr-FR" smtClean="0"/>
              <a:t>09/08/2022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7DF09-556D-440E-BAF7-6622251DA9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1727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A4D14-3D40-4F2E-B542-0ECC5E2B6783}" type="datetimeFigureOut">
              <a:rPr lang="fr-FR" smtClean="0"/>
              <a:t>09/08/2022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7DF09-556D-440E-BAF7-6622251DA9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9159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A4D14-3D40-4F2E-B542-0ECC5E2B6783}" type="datetimeFigureOut">
              <a:rPr lang="fr-FR" smtClean="0"/>
              <a:t>09/08/2022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7DF09-556D-440E-BAF7-6622251DA9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25303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E18DA-C744-4551-AD10-9D5E4EAAE62E}" type="datetimeFigureOut">
              <a:rPr lang="fr-FR" smtClean="0"/>
              <a:t>09/08/2022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3C956-4D96-4FA7-B96F-54A8B5443B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7194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E18DA-C744-4551-AD10-9D5E4EAAE62E}" type="datetimeFigureOut">
              <a:rPr lang="fr-FR" smtClean="0"/>
              <a:t>09/08/2022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3C956-4D96-4FA7-B96F-54A8B5443B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03767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E18DA-C744-4551-AD10-9D5E4EAAE62E}" type="datetimeFigureOut">
              <a:rPr lang="fr-FR" smtClean="0"/>
              <a:t>09/08/2022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3C956-4D96-4FA7-B96F-54A8B5443B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13428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E18DA-C744-4551-AD10-9D5E4EAAE62E}" type="datetimeFigureOut">
              <a:rPr lang="fr-FR" smtClean="0"/>
              <a:t>09/08/2022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3C956-4D96-4FA7-B96F-54A8B5443B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12509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E18DA-C744-4551-AD10-9D5E4EAAE62E}" type="datetimeFigureOut">
              <a:rPr lang="fr-FR" smtClean="0"/>
              <a:t>09/08/2022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3C956-4D96-4FA7-B96F-54A8B5443B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27879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E18DA-C744-4551-AD10-9D5E4EAAE62E}" type="datetimeFigureOut">
              <a:rPr lang="fr-FR" smtClean="0"/>
              <a:t>09/08/2022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3C956-4D96-4FA7-B96F-54A8B5443B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86602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E18DA-C744-4551-AD10-9D5E4EAAE62E}" type="datetimeFigureOut">
              <a:rPr lang="fr-FR" smtClean="0"/>
              <a:t>09/08/2022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3C956-4D96-4FA7-B96F-54A8B5443B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62014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E18DA-C744-4551-AD10-9D5E4EAAE62E}" type="datetimeFigureOut">
              <a:rPr lang="fr-FR" smtClean="0"/>
              <a:t>09/08/2022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3C956-4D96-4FA7-B96F-54A8B5443B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850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A4D14-3D40-4F2E-B542-0ECC5E2B6783}" type="datetimeFigureOut">
              <a:rPr lang="fr-FR" smtClean="0"/>
              <a:t>09/08/2022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7DF09-556D-440E-BAF7-6622251DA9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17999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E18DA-C744-4551-AD10-9D5E4EAAE62E}" type="datetimeFigureOut">
              <a:rPr lang="fr-FR" smtClean="0"/>
              <a:t>09/08/2022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3C956-4D96-4FA7-B96F-54A8B5443B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3615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E18DA-C744-4551-AD10-9D5E4EAAE62E}" type="datetimeFigureOut">
              <a:rPr lang="fr-FR" smtClean="0"/>
              <a:t>09/08/2022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3C956-4D96-4FA7-B96F-54A8B5443B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39525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E18DA-C744-4551-AD10-9D5E4EAAE62E}" type="datetimeFigureOut">
              <a:rPr lang="fr-FR" smtClean="0"/>
              <a:t>09/08/2022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3C956-4D96-4FA7-B96F-54A8B5443B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6754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A4D14-3D40-4F2E-B542-0ECC5E2B6783}" type="datetimeFigureOut">
              <a:rPr lang="fr-FR" smtClean="0"/>
              <a:t>09/08/2022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7DF09-556D-440E-BAF7-6622251DA9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2298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A4D14-3D40-4F2E-B542-0ECC5E2B6783}" type="datetimeFigureOut">
              <a:rPr lang="fr-FR" smtClean="0"/>
              <a:t>09/08/2022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7DF09-556D-440E-BAF7-6622251DA9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4686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A4D14-3D40-4F2E-B542-0ECC5E2B6783}" type="datetimeFigureOut">
              <a:rPr lang="fr-FR" smtClean="0"/>
              <a:t>09/08/2022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7DF09-556D-440E-BAF7-6622251DA9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7286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A4D14-3D40-4F2E-B542-0ECC5E2B6783}" type="datetimeFigureOut">
              <a:rPr lang="fr-FR" smtClean="0"/>
              <a:t>09/08/2022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7DF09-556D-440E-BAF7-6622251DA9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7868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A4D14-3D40-4F2E-B542-0ECC5E2B6783}" type="datetimeFigureOut">
              <a:rPr lang="fr-FR" smtClean="0"/>
              <a:t>09/08/2022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7DF09-556D-440E-BAF7-6622251DA9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8196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A4D14-3D40-4F2E-B542-0ECC5E2B6783}" type="datetimeFigureOut">
              <a:rPr lang="fr-FR" smtClean="0"/>
              <a:t>09/08/2022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7DF09-556D-440E-BAF7-6622251DA9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3811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A4D14-3D40-4F2E-B542-0ECC5E2B6783}" type="datetimeFigureOut">
              <a:rPr lang="fr-FR" smtClean="0"/>
              <a:t>09/08/2022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7DF09-556D-440E-BAF7-6622251DA9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7314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A4D14-3D40-4F2E-B542-0ECC5E2B6783}" type="datetimeFigureOut">
              <a:rPr lang="fr-FR" smtClean="0"/>
              <a:t>09/08/2022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67DF09-556D-440E-BAF7-6622251DA9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0991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9E18DA-C744-4551-AD10-9D5E4EAAE62E}" type="datetimeFigureOut">
              <a:rPr lang="fr-FR" smtClean="0"/>
              <a:t>09/08/2022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F3C956-4D96-4FA7-B96F-54A8B5443B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2028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emf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207568" y="1412779"/>
            <a:ext cx="7772400" cy="1728191"/>
          </a:xfrm>
        </p:spPr>
        <p:txBody>
          <a:bodyPr>
            <a:noAutofit/>
          </a:bodyPr>
          <a:lstStyle/>
          <a:p>
            <a:r>
              <a:rPr lang="fr-FR" sz="3600" dirty="0">
                <a:solidFill>
                  <a:srgbClr val="0000FF"/>
                </a:solidFill>
              </a:rPr>
              <a:t>Tatouages: la diffusion de la pratique et la diversité des produits utilisés justifient de nouvelles précautions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775520" y="3886200"/>
            <a:ext cx="8784976" cy="1752600"/>
          </a:xfrm>
        </p:spPr>
        <p:txBody>
          <a:bodyPr>
            <a:normAutofit fontScale="25000" lnSpcReduction="20000"/>
          </a:bodyPr>
          <a:lstStyle/>
          <a:p>
            <a:r>
              <a:rPr lang="fr-FR" sz="9600" dirty="0">
                <a:solidFill>
                  <a:schemeClr val="tx1"/>
                </a:solidFill>
              </a:rPr>
              <a:t>Martine Bagot, Brigitte Dréno, Jean Claude </a:t>
            </a:r>
            <a:r>
              <a:rPr lang="fr-FR" sz="9600" dirty="0" err="1">
                <a:solidFill>
                  <a:schemeClr val="tx1"/>
                </a:solidFill>
              </a:rPr>
              <a:t>Béani</a:t>
            </a:r>
            <a:r>
              <a:rPr lang="fr-FR" sz="9600" dirty="0">
                <a:solidFill>
                  <a:schemeClr val="tx1"/>
                </a:solidFill>
              </a:rPr>
              <a:t>,</a:t>
            </a:r>
          </a:p>
          <a:p>
            <a:r>
              <a:rPr lang="fr-FR" sz="9600" dirty="0">
                <a:solidFill>
                  <a:schemeClr val="tx1"/>
                </a:solidFill>
              </a:rPr>
              <a:t> Jacques Bazex</a:t>
            </a:r>
          </a:p>
          <a:p>
            <a:endParaRPr lang="fr-FR" b="1" dirty="0">
              <a:solidFill>
                <a:schemeClr val="tx1"/>
              </a:solidFill>
            </a:endParaRPr>
          </a:p>
          <a:p>
            <a:endParaRPr lang="fr-FR" b="1" dirty="0">
              <a:solidFill>
                <a:schemeClr val="tx1"/>
              </a:solidFill>
            </a:endParaRPr>
          </a:p>
          <a:p>
            <a:endParaRPr lang="fr-FR" b="1" dirty="0">
              <a:solidFill>
                <a:schemeClr val="tx1"/>
              </a:solidFill>
            </a:endParaRPr>
          </a:p>
          <a:p>
            <a:r>
              <a:rPr lang="fr-FR" sz="8000" i="1" dirty="0">
                <a:solidFill>
                  <a:srgbClr val="0000FF"/>
                </a:solidFill>
              </a:rPr>
              <a:t>Académie nationale de Médecine, 26 Septembre 2017</a:t>
            </a:r>
            <a:br>
              <a:rPr lang="fr-FR" sz="8000" i="1" dirty="0">
                <a:solidFill>
                  <a:srgbClr val="0000FF"/>
                </a:solidFill>
              </a:rPr>
            </a:br>
            <a:br>
              <a:rPr lang="fr-FR" sz="4400" dirty="0">
                <a:solidFill>
                  <a:srgbClr val="0000FF"/>
                </a:solidFill>
              </a:rPr>
            </a:br>
            <a:endParaRPr lang="fr-FR" sz="4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0694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1576754" y="6543"/>
            <a:ext cx="8985739" cy="681628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ZoneTexte 5"/>
          <p:cNvSpPr txBox="1"/>
          <p:nvPr/>
        </p:nvSpPr>
        <p:spPr>
          <a:xfrm>
            <a:off x="3845177" y="128954"/>
            <a:ext cx="4038596" cy="95410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 grande majorité des colorants utilisés pour les tatouages sont les mêmes que ceux de l’alimentation et les produits de la grande consommation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MAIS……. 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433065" y="1976833"/>
            <a:ext cx="715178" cy="1107996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8077200" y="4326914"/>
            <a:ext cx="3868616" cy="206210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Des tests chimiques sont réalisés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6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Toxicité aigue et chronique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6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Toxicité cutanée à court derme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Législation européenne REAC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6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Evaluation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6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Authorisation</a:t>
            </a:r>
            <a:endParaRPr kumimoji="0" lang="fr-FR" sz="1600" b="0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6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Restriction of Chemicals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6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Registration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235530" y="5600240"/>
            <a:ext cx="2040943" cy="830997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Aucune donnée sur la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toxicité systémique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à court et long terme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5359576" y="3172752"/>
            <a:ext cx="1522661" cy="1154162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Réaction cutanées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r-FR" sz="11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Allergiques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r-FR" sz="11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Toxiques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r-FR" sz="11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Photosensibilisantes</a:t>
            </a:r>
            <a:endParaRPr kumimoji="0" lang="fr-FR" sz="11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r-FR" sz="11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Inflammatoires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r-FR" sz="11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Auto-Immunes</a:t>
            </a:r>
            <a:endParaRPr kumimoji="0" lang="fr-FR" sz="14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7474568" y="6502068"/>
            <a:ext cx="2917176" cy="238552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2B98EB75-9B1C-4072-9993-95A6990617B1}"/>
              </a:ext>
            </a:extLst>
          </p:cNvPr>
          <p:cNvSpPr txBox="1"/>
          <p:nvPr/>
        </p:nvSpPr>
        <p:spPr>
          <a:xfrm>
            <a:off x="3935942" y="4492244"/>
            <a:ext cx="715178" cy="1107996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BEF455A8-C324-4599-AA5F-ECCB2C6BC552}"/>
              </a:ext>
            </a:extLst>
          </p:cNvPr>
          <p:cNvSpPr txBox="1"/>
          <p:nvPr/>
        </p:nvSpPr>
        <p:spPr>
          <a:xfrm>
            <a:off x="79875" y="3215392"/>
            <a:ext cx="3198889" cy="830997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Très peu de données sur la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dégradation, le métabolisme,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l’effet du laser à court et long terme</a:t>
            </a:r>
          </a:p>
        </p:txBody>
      </p:sp>
    </p:spTree>
    <p:extLst>
      <p:ext uri="{BB962C8B-B14F-4D97-AF65-F5344CB8AC3E}">
        <p14:creationId xmlns:p14="http://schemas.microsoft.com/office/powerpoint/2010/main" val="4216474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3" grpId="0" animBg="1"/>
      <p:bldP spid="16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637" y="-216877"/>
            <a:ext cx="11294752" cy="1325563"/>
          </a:xfrm>
        </p:spPr>
        <p:txBody>
          <a:bodyPr>
            <a:normAutofit/>
          </a:bodyPr>
          <a:lstStyle/>
          <a:p>
            <a:r>
              <a:rPr lang="fr-FR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CONSEQUENCES DE CETTE ÉVOLUTION SOCIÉTALES DES TATOUAGES 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3785" y="804458"/>
            <a:ext cx="12098215" cy="587769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2000" b="1" dirty="0">
                <a:solidFill>
                  <a:srgbClr val="C00000"/>
                </a:solidFill>
              </a:rPr>
              <a:t>Augmentation de trois types </a:t>
            </a:r>
            <a:r>
              <a:rPr lang="fr-FR" sz="2000" b="1" dirty="0"/>
              <a:t>de risques liés à la diversification des encres, leur dilution ou concentration élevée:</a:t>
            </a:r>
          </a:p>
          <a:p>
            <a:pPr marL="0" indent="0">
              <a:buNone/>
            </a:pPr>
            <a:endParaRPr lang="fr-FR" sz="2000" b="1" dirty="0"/>
          </a:p>
          <a:p>
            <a:pPr marL="1257300" lvl="2" indent="-342900">
              <a:buFont typeface="+mj-lt"/>
              <a:buAutoNum type="arabicPeriod"/>
            </a:pPr>
            <a:r>
              <a:rPr lang="fr-FR" sz="1800" b="1" dirty="0"/>
              <a:t>Le risque infectieux </a:t>
            </a:r>
            <a:r>
              <a:rPr lang="fr-FR" sz="1800" dirty="0"/>
              <a:t>en lien avec une dilution des encres par une eau souvent non stérile</a:t>
            </a:r>
          </a:p>
          <a:p>
            <a:pPr lvl="3"/>
            <a:r>
              <a:rPr lang="fr-FR" sz="1600" i="1" dirty="0">
                <a:solidFill>
                  <a:srgbClr val="0070C0"/>
                </a:solidFill>
              </a:rPr>
              <a:t>Infections à mycobactéries </a:t>
            </a:r>
            <a:endParaRPr lang="fr-FR" sz="1800" b="1" dirty="0"/>
          </a:p>
          <a:p>
            <a:pPr marL="914400" lvl="2" indent="0">
              <a:buNone/>
            </a:pPr>
            <a:r>
              <a:rPr lang="fr-FR" sz="1800" b="1" dirty="0"/>
              <a:t>2.    L’ intolérance aux encres </a:t>
            </a:r>
            <a:r>
              <a:rPr lang="fr-FR" sz="1800" dirty="0"/>
              <a:t>dont les pigments sont plus divers, avec différents mécanismes:</a:t>
            </a:r>
          </a:p>
          <a:p>
            <a:pPr lvl="3"/>
            <a:r>
              <a:rPr lang="fr-FR" sz="1400" b="1" i="1" dirty="0"/>
              <a:t>Allergique</a:t>
            </a:r>
          </a:p>
          <a:p>
            <a:pPr lvl="4"/>
            <a:r>
              <a:rPr lang="fr-FR" sz="1600" i="1" dirty="0">
                <a:solidFill>
                  <a:srgbClr val="0070C0"/>
                </a:solidFill>
              </a:rPr>
              <a:t>Difficulté à le mettre en évidence car la composition précise des encres utilisées est rarement connue </a:t>
            </a:r>
            <a:r>
              <a:rPr lang="fr-FR" sz="1200" i="1" dirty="0">
                <a:solidFill>
                  <a:srgbClr val="0070C0"/>
                </a:solidFill>
              </a:rPr>
              <a:t>(substance non déclarée ou interdite) </a:t>
            </a:r>
            <a:endParaRPr lang="fr-FR" sz="1400" i="1" dirty="0">
              <a:solidFill>
                <a:srgbClr val="0070C0"/>
              </a:solidFill>
            </a:endParaRPr>
          </a:p>
          <a:p>
            <a:pPr lvl="4"/>
            <a:r>
              <a:rPr lang="fr-FR" sz="1600" i="1" dirty="0">
                <a:solidFill>
                  <a:srgbClr val="0070C0"/>
                </a:solidFill>
              </a:rPr>
              <a:t>Le nombre et la concentration des encres augmentant, ce phénomène ne peut aller qu’en s’aggravant</a:t>
            </a:r>
            <a:r>
              <a:rPr lang="fr-FR" sz="1400" i="1" dirty="0">
                <a:solidFill>
                  <a:srgbClr val="0070C0"/>
                </a:solidFill>
              </a:rPr>
              <a:t> </a:t>
            </a:r>
            <a:r>
              <a:rPr lang="fr-FR" sz="1100" i="1" dirty="0">
                <a:solidFill>
                  <a:srgbClr val="0070C0"/>
                </a:solidFill>
              </a:rPr>
              <a:t>(nickel, chrome, le cobalt )</a:t>
            </a:r>
            <a:endParaRPr lang="fr-FR" sz="1400" i="1" dirty="0">
              <a:solidFill>
                <a:srgbClr val="0070C0"/>
              </a:solidFill>
            </a:endParaRPr>
          </a:p>
          <a:p>
            <a:pPr lvl="3"/>
            <a:r>
              <a:rPr lang="fr-FR" sz="1400" b="1" i="1" dirty="0"/>
              <a:t>Photo allergique (photodermatoses)</a:t>
            </a:r>
          </a:p>
          <a:p>
            <a:pPr lvl="4"/>
            <a:r>
              <a:rPr lang="fr-FR" sz="1600" i="1" dirty="0">
                <a:solidFill>
                  <a:srgbClr val="0070C0"/>
                </a:solidFill>
              </a:rPr>
              <a:t>Plus fréquent avec les pigments contenant du cadmium et des encres rouges</a:t>
            </a:r>
          </a:p>
          <a:p>
            <a:pPr lvl="3"/>
            <a:r>
              <a:rPr lang="fr-FR" sz="1400" b="1" i="1" dirty="0"/>
              <a:t>Carcinogénique</a:t>
            </a:r>
            <a:endParaRPr lang="fr-FR" sz="1400" b="1" dirty="0"/>
          </a:p>
          <a:p>
            <a:pPr lvl="4"/>
            <a:r>
              <a:rPr lang="fr-FR" sz="1600" i="1" dirty="0">
                <a:solidFill>
                  <a:srgbClr val="0070C0"/>
                </a:solidFill>
              </a:rPr>
              <a:t>Colorants nouveaux  ont des concentrations  plus élevées de: </a:t>
            </a:r>
            <a:r>
              <a:rPr lang="fr-FR" sz="1600" i="1" dirty="0">
                <a:solidFill>
                  <a:srgbClr val="002060"/>
                </a:solidFill>
              </a:rPr>
              <a:t>titane, baryum, aluminium et le cuivre</a:t>
            </a:r>
          </a:p>
          <a:p>
            <a:pPr lvl="4"/>
            <a:r>
              <a:rPr lang="fr-FR" sz="1600" i="1" dirty="0">
                <a:solidFill>
                  <a:srgbClr val="0070C0"/>
                </a:solidFill>
              </a:rPr>
              <a:t>Contaminants:  </a:t>
            </a:r>
            <a:r>
              <a:rPr lang="fr-FR" sz="1600" i="1" dirty="0">
                <a:solidFill>
                  <a:srgbClr val="002060"/>
                </a:solidFill>
              </a:rPr>
              <a:t>antimoine, arsenic, cadmium, chrome, cobalt, plomb, nickel, manganèse, vanadium</a:t>
            </a:r>
          </a:p>
          <a:p>
            <a:pPr lvl="4"/>
            <a:r>
              <a:rPr lang="fr-FR" sz="1600" i="1" dirty="0">
                <a:solidFill>
                  <a:srgbClr val="0070C0"/>
                </a:solidFill>
              </a:rPr>
              <a:t>Encres noires riches </a:t>
            </a:r>
            <a:r>
              <a:rPr lang="fr-FR" sz="1600" i="1" dirty="0">
                <a:solidFill>
                  <a:srgbClr val="002060"/>
                </a:solidFill>
              </a:rPr>
              <a:t>en carbone et en dérivés comme les hydrocarbures aromatiques polycycliques (benzopyrène)</a:t>
            </a:r>
          </a:p>
          <a:p>
            <a:pPr lvl="4"/>
            <a:r>
              <a:rPr lang="fr-FR" sz="1600" i="1" dirty="0">
                <a:solidFill>
                  <a:srgbClr val="0070C0"/>
                </a:solidFill>
              </a:rPr>
              <a:t>Nombreux colorants et conservateurs interdits en usage cosmétique du fait des risques toxiques et carcinogènes</a:t>
            </a:r>
          </a:p>
          <a:p>
            <a:pPr lvl="4"/>
            <a:r>
              <a:rPr lang="fr-FR" sz="1600" i="1" dirty="0">
                <a:solidFill>
                  <a:srgbClr val="0070C0"/>
                </a:solidFill>
              </a:rPr>
              <a:t>Autres substances identifiées: </a:t>
            </a:r>
            <a:r>
              <a:rPr lang="fr-FR" sz="1600" i="1" dirty="0">
                <a:solidFill>
                  <a:srgbClr val="002060"/>
                </a:solidFill>
              </a:rPr>
              <a:t>amines aromatiques primaires résultat d’ un clivage par les UV des colorants azoïques, les nitrosamines des métaux lourds</a:t>
            </a:r>
            <a:endParaRPr lang="fr-FR" dirty="0"/>
          </a:p>
          <a:p>
            <a:pPr marL="914400" lvl="2" indent="0">
              <a:buNone/>
            </a:pPr>
            <a:r>
              <a:rPr lang="fr-FR" dirty="0"/>
              <a:t> </a:t>
            </a:r>
            <a:r>
              <a:rPr lang="fr-FR" b="1" dirty="0"/>
              <a:t>3. Transformation en nanoparticules permettant la migration des colorants</a:t>
            </a:r>
          </a:p>
          <a:p>
            <a:pPr lvl="4"/>
            <a:r>
              <a:rPr lang="fr-FR" sz="1600" i="1" dirty="0">
                <a:solidFill>
                  <a:srgbClr val="0070C0"/>
                </a:solidFill>
              </a:rPr>
              <a:t>Risque récemment identifié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59645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e 12">
            <a:extLst>
              <a:ext uri="{FF2B5EF4-FFF2-40B4-BE49-F238E27FC236}">
                <a16:creationId xmlns:a16="http://schemas.microsoft.com/office/drawing/2014/main" id="{7EA220D1-A72C-4626-B117-3A401DF568A0}"/>
              </a:ext>
            </a:extLst>
          </p:cNvPr>
          <p:cNvGrpSpPr/>
          <p:nvPr/>
        </p:nvGrpSpPr>
        <p:grpSpPr>
          <a:xfrm>
            <a:off x="5597290" y="3936967"/>
            <a:ext cx="6461278" cy="2841649"/>
            <a:chOff x="4678149" y="3635566"/>
            <a:chExt cx="7160525" cy="3048970"/>
          </a:xfrm>
        </p:grpSpPr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93DED4F3-5A6B-42BF-823E-8F4EAF40994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lum bright="-20000" contrast="40000"/>
            </a:blip>
            <a:stretch>
              <a:fillRect/>
            </a:stretch>
          </p:blipFill>
          <p:spPr>
            <a:xfrm>
              <a:off x="4678149" y="3635566"/>
              <a:ext cx="7160525" cy="3048970"/>
            </a:xfrm>
            <a:prstGeom prst="rect">
              <a:avLst/>
            </a:prstGeom>
          </p:spPr>
        </p:pic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C3536CFF-4D28-4211-9196-53B8136B9724}"/>
                </a:ext>
              </a:extLst>
            </p:cNvPr>
            <p:cNvSpPr txBox="1"/>
            <p:nvPr/>
          </p:nvSpPr>
          <p:spPr>
            <a:xfrm>
              <a:off x="6349124" y="5855395"/>
              <a:ext cx="4143370" cy="33023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Encre détectée à la surface des fibroblastes</a:t>
              </a:r>
            </a:p>
          </p:txBody>
        </p:sp>
      </p:grp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26371C04-FDE8-414E-A490-D4D6F247EC6D}"/>
              </a:ext>
            </a:extLst>
          </p:cNvPr>
          <p:cNvGrpSpPr/>
          <p:nvPr/>
        </p:nvGrpSpPr>
        <p:grpSpPr>
          <a:xfrm>
            <a:off x="3707465" y="2707657"/>
            <a:ext cx="3141939" cy="2935731"/>
            <a:chOff x="3707465" y="2707657"/>
            <a:chExt cx="3141939" cy="2935731"/>
          </a:xfrm>
        </p:grpSpPr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id="{1F046217-F2D8-4A1C-A270-16AC8580652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lum bright="-20000" contrast="40000"/>
            </a:blip>
            <a:stretch>
              <a:fillRect/>
            </a:stretch>
          </p:blipFill>
          <p:spPr>
            <a:xfrm>
              <a:off x="3707465" y="2707657"/>
              <a:ext cx="3135536" cy="2370140"/>
            </a:xfrm>
            <a:prstGeom prst="rect">
              <a:avLst/>
            </a:prstGeom>
          </p:spPr>
        </p:pic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FDE058F2-B937-4422-BEA9-4B8836DEA4F3}"/>
                </a:ext>
              </a:extLst>
            </p:cNvPr>
            <p:cNvSpPr txBox="1"/>
            <p:nvPr/>
          </p:nvSpPr>
          <p:spPr>
            <a:xfrm>
              <a:off x="3821266" y="5120168"/>
              <a:ext cx="3028138" cy="52322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Encre détectée dans le derme (vert) et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des Macrophages (rouge) </a:t>
              </a:r>
            </a:p>
          </p:txBody>
        </p:sp>
      </p:grp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71EDC897-748C-4126-BA6C-7A1444D299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1" y="0"/>
            <a:ext cx="4572000" cy="187882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4539FBF-B687-45B4-A156-769194292FAF}"/>
              </a:ext>
            </a:extLst>
          </p:cNvPr>
          <p:cNvSpPr/>
          <p:nvPr/>
        </p:nvSpPr>
        <p:spPr>
          <a:xfrm>
            <a:off x="605521" y="595663"/>
            <a:ext cx="351884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MT-Italic"/>
                <a:ea typeface="+mn-ea"/>
                <a:cs typeface="+mn-cs"/>
              </a:rPr>
              <a:t>J. </a:t>
            </a:r>
            <a:r>
              <a:rPr kumimoji="0" lang="en-US" sz="16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MT-Italic"/>
                <a:ea typeface="+mn-ea"/>
                <a:cs typeface="+mn-cs"/>
              </a:rPr>
              <a:t>Nanotechnol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MT-Italic"/>
                <a:ea typeface="+mn-ea"/>
                <a:cs typeface="+mn-cs"/>
              </a:rPr>
              <a:t>.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MT-Bold"/>
                <a:ea typeface="+mn-ea"/>
                <a:cs typeface="+mn-cs"/>
              </a:rPr>
              <a:t>2015,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MT-Italic"/>
                <a:ea typeface="+mn-ea"/>
                <a:cs typeface="+mn-cs"/>
              </a:rPr>
              <a:t>6,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MT-Regular"/>
                <a:ea typeface="+mn-ea"/>
                <a:cs typeface="+mn-cs"/>
              </a:rPr>
              <a:t>1183–1191.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96F1C3CD-99EC-4BCC-9D5E-CA6409B12265}"/>
              </a:ext>
            </a:extLst>
          </p:cNvPr>
          <p:cNvGrpSpPr/>
          <p:nvPr/>
        </p:nvGrpSpPr>
        <p:grpSpPr>
          <a:xfrm>
            <a:off x="7778263" y="445914"/>
            <a:ext cx="4114781" cy="3026600"/>
            <a:chOff x="6075468" y="137015"/>
            <a:chExt cx="4114781" cy="3026600"/>
          </a:xfrm>
        </p:grpSpPr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9A93D935-8E3E-43AC-B43B-7C3D453273A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lum bright="20000" contrast="40000"/>
            </a:blip>
            <a:stretch>
              <a:fillRect/>
            </a:stretch>
          </p:blipFill>
          <p:spPr>
            <a:xfrm>
              <a:off x="6582508" y="137015"/>
              <a:ext cx="3477915" cy="3026600"/>
            </a:xfrm>
            <a:prstGeom prst="rect">
              <a:avLst/>
            </a:prstGeom>
          </p:spPr>
        </p:pic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A7812C87-26D5-4699-86E8-AD844967EF81}"/>
                </a:ext>
              </a:extLst>
            </p:cNvPr>
            <p:cNvSpPr txBox="1"/>
            <p:nvPr/>
          </p:nvSpPr>
          <p:spPr>
            <a:xfrm>
              <a:off x="6075468" y="2829049"/>
              <a:ext cx="4114781" cy="307777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Encre détectée dans le réseau des fibres de collagène </a:t>
              </a:r>
            </a:p>
          </p:txBody>
        </p:sp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9AAA3758-159C-4FF3-A397-E7A4702AFF73}"/>
              </a:ext>
            </a:extLst>
          </p:cNvPr>
          <p:cNvGrpSpPr/>
          <p:nvPr/>
        </p:nvGrpSpPr>
        <p:grpSpPr>
          <a:xfrm>
            <a:off x="85163" y="1959214"/>
            <a:ext cx="3801029" cy="4823777"/>
            <a:chOff x="609593" y="1959214"/>
            <a:chExt cx="3801029" cy="4823777"/>
          </a:xfrm>
        </p:grpSpPr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27ADFD17-8AC3-439A-9834-D6BE13F471E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lum bright="-20000" contrast="40000"/>
            </a:blip>
            <a:stretch>
              <a:fillRect/>
            </a:stretch>
          </p:blipFill>
          <p:spPr>
            <a:xfrm>
              <a:off x="709247" y="1959214"/>
              <a:ext cx="3522648" cy="4823777"/>
            </a:xfrm>
            <a:prstGeom prst="rect">
              <a:avLst/>
            </a:prstGeom>
          </p:spPr>
        </p:pic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AA2D1496-BC3B-4BB8-8AF3-14AD67D6F0B0}"/>
                </a:ext>
              </a:extLst>
            </p:cNvPr>
            <p:cNvSpPr txBox="1"/>
            <p:nvPr/>
          </p:nvSpPr>
          <p:spPr>
            <a:xfrm>
              <a:off x="609593" y="6189680"/>
              <a:ext cx="3801029" cy="52322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Encre noire détectée dans le derme (a) et dans la parois du vaisseau et les cellules autour (b)</a:t>
              </a:r>
            </a:p>
          </p:txBody>
        </p:sp>
      </p:grpSp>
      <p:sp>
        <p:nvSpPr>
          <p:cNvPr id="16" name="ZoneTexte 15">
            <a:extLst>
              <a:ext uri="{FF2B5EF4-FFF2-40B4-BE49-F238E27FC236}">
                <a16:creationId xmlns:a16="http://schemas.microsoft.com/office/drawing/2014/main" id="{BBC4C3C3-2E7E-4626-ABD0-8A645BD2CEBB}"/>
              </a:ext>
            </a:extLst>
          </p:cNvPr>
          <p:cNvSpPr txBox="1"/>
          <p:nvPr/>
        </p:nvSpPr>
        <p:spPr>
          <a:xfrm>
            <a:off x="5177521" y="416607"/>
            <a:ext cx="2901462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Transformation en nanoparticules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permet la migration dans le derme</a:t>
            </a:r>
          </a:p>
        </p:txBody>
      </p: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46FA9165-C274-40CF-A35D-2E46424CE13E}"/>
              </a:ext>
            </a:extLst>
          </p:cNvPr>
          <p:cNvGrpSpPr/>
          <p:nvPr/>
        </p:nvGrpSpPr>
        <p:grpSpPr>
          <a:xfrm>
            <a:off x="3868375" y="3291836"/>
            <a:ext cx="2191308" cy="1617469"/>
            <a:chOff x="3868375" y="3291836"/>
            <a:chExt cx="2191308" cy="1617469"/>
          </a:xfrm>
        </p:grpSpPr>
        <p:sp>
          <p:nvSpPr>
            <p:cNvPr id="18" name="Ellipse 17">
              <a:extLst>
                <a:ext uri="{FF2B5EF4-FFF2-40B4-BE49-F238E27FC236}">
                  <a16:creationId xmlns:a16="http://schemas.microsoft.com/office/drawing/2014/main" id="{B93DCE1F-4AC1-4902-B085-7916D62CF8F9}"/>
                </a:ext>
              </a:extLst>
            </p:cNvPr>
            <p:cNvSpPr/>
            <p:nvPr/>
          </p:nvSpPr>
          <p:spPr>
            <a:xfrm>
              <a:off x="3868375" y="3291836"/>
              <a:ext cx="615462" cy="638908"/>
            </a:xfrm>
            <a:prstGeom prst="ellipse">
              <a:avLst/>
            </a:pr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Ellipse 18">
              <a:extLst>
                <a:ext uri="{FF2B5EF4-FFF2-40B4-BE49-F238E27FC236}">
                  <a16:creationId xmlns:a16="http://schemas.microsoft.com/office/drawing/2014/main" id="{BF4872F5-3576-4923-9D38-75AF3519ABF1}"/>
                </a:ext>
              </a:extLst>
            </p:cNvPr>
            <p:cNvSpPr/>
            <p:nvPr/>
          </p:nvSpPr>
          <p:spPr>
            <a:xfrm>
              <a:off x="5444221" y="4371102"/>
              <a:ext cx="615462" cy="538203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65900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E0E61C22-A3A0-4B03-B8BB-A2CA9D1951C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lum bright="-20000" contrast="40000"/>
          </a:blip>
          <a:stretch>
            <a:fillRect/>
          </a:stretch>
        </p:blipFill>
        <p:spPr>
          <a:xfrm>
            <a:off x="0" y="-73944"/>
            <a:ext cx="3961620" cy="176463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121594B-088E-4F7A-886C-6FFBD11BE3A6}"/>
              </a:ext>
            </a:extLst>
          </p:cNvPr>
          <p:cNvSpPr/>
          <p:nvPr/>
        </p:nvSpPr>
        <p:spPr>
          <a:xfrm>
            <a:off x="5609882" y="5194538"/>
            <a:ext cx="6096000" cy="1323439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-Bold"/>
                <a:ea typeface="+mn-ea"/>
                <a:cs typeface="+mn-cs"/>
              </a:rPr>
              <a:t>we report strong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-Bold2"/>
                <a:ea typeface="+mn-ea"/>
                <a:cs typeface="+mn-cs"/>
              </a:rPr>
              <a:t>evidence for both migration and long-term deposition of toxic elements and tattoo pigments as well 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-Bold"/>
                <a:ea typeface="+mn-ea"/>
                <a:cs typeface="+mn-cs"/>
              </a:rPr>
              <a:t>for conformational alterations of biomolecules that likely contribute to cutaneous inflammation and other adversities upon tattooing.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41C15EA5-4DC4-4EC4-A4F2-DD5F006DFC91}"/>
              </a:ext>
            </a:extLst>
          </p:cNvPr>
          <p:cNvGrpSpPr/>
          <p:nvPr/>
        </p:nvGrpSpPr>
        <p:grpSpPr>
          <a:xfrm>
            <a:off x="5825222" y="1904760"/>
            <a:ext cx="5538224" cy="3071925"/>
            <a:chOff x="6240872" y="404206"/>
            <a:chExt cx="5538224" cy="3071925"/>
          </a:xfrm>
        </p:grpSpPr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F67EC7D0-E691-4F65-88BC-C3D3B11856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lum bright="-20000" contrast="40000"/>
            </a:blip>
            <a:stretch>
              <a:fillRect/>
            </a:stretch>
          </p:blipFill>
          <p:spPr>
            <a:xfrm>
              <a:off x="6240872" y="404206"/>
              <a:ext cx="5538224" cy="307192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19292D63-5808-4D89-91C8-1FFF45DEE1E1}"/>
                </a:ext>
              </a:extLst>
            </p:cNvPr>
            <p:cNvSpPr txBox="1"/>
            <p:nvPr/>
          </p:nvSpPr>
          <p:spPr>
            <a:xfrm>
              <a:off x="8534790" y="464031"/>
              <a:ext cx="3094892" cy="954107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1- Transport passif via les vaisseaux sanguins et lymphatiques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2- Transport actif via </a:t>
              </a:r>
              <a:r>
                <a:rPr kumimoji="0" lang="fr-FR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unephagocytose</a:t>
              </a: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par les cellules immunes</a:t>
              </a:r>
            </a:p>
          </p:txBody>
        </p:sp>
      </p:grp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DF23FAA5-666E-4374-A701-C421E29C99E7}"/>
              </a:ext>
            </a:extLst>
          </p:cNvPr>
          <p:cNvGrpSpPr/>
          <p:nvPr/>
        </p:nvGrpSpPr>
        <p:grpSpPr>
          <a:xfrm>
            <a:off x="838200" y="1947973"/>
            <a:ext cx="3358768" cy="4910027"/>
            <a:chOff x="838200" y="1947973"/>
            <a:chExt cx="3358768" cy="4910027"/>
          </a:xfrm>
        </p:grpSpPr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FAEEEF9F-13C9-41B3-AF32-1CD5AB69609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lum bright="-20000" contrast="40000"/>
            </a:blip>
            <a:stretch>
              <a:fillRect/>
            </a:stretch>
          </p:blipFill>
          <p:spPr>
            <a:xfrm>
              <a:off x="838200" y="1947973"/>
              <a:ext cx="3358768" cy="463647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925173C6-E43F-4B4E-99F3-7B27860082A1}"/>
                </a:ext>
              </a:extLst>
            </p:cNvPr>
            <p:cNvSpPr txBox="1"/>
            <p:nvPr/>
          </p:nvSpPr>
          <p:spPr>
            <a:xfrm>
              <a:off x="884786" y="6550223"/>
              <a:ext cx="1299843" cy="307777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Peau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- ganglion</a:t>
              </a:r>
            </a:p>
          </p:txBody>
        </p:sp>
      </p:grpSp>
      <p:sp>
        <p:nvSpPr>
          <p:cNvPr id="12" name="ZoneTexte 11">
            <a:extLst>
              <a:ext uri="{FF2B5EF4-FFF2-40B4-BE49-F238E27FC236}">
                <a16:creationId xmlns:a16="http://schemas.microsoft.com/office/drawing/2014/main" id="{A6220507-A0EB-4A75-A1D0-F4CF8CA57134}"/>
              </a:ext>
            </a:extLst>
          </p:cNvPr>
          <p:cNvSpPr txBox="1"/>
          <p:nvPr/>
        </p:nvSpPr>
        <p:spPr>
          <a:xfrm>
            <a:off x="4919613" y="134179"/>
            <a:ext cx="4898463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Transformation en nanoparticules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permet la migration dans le ganglion lymphatique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134ADAA6-5900-4B2C-A30C-D64CD833D19F}"/>
              </a:ext>
            </a:extLst>
          </p:cNvPr>
          <p:cNvSpPr txBox="1"/>
          <p:nvPr/>
        </p:nvSpPr>
        <p:spPr>
          <a:xfrm>
            <a:off x="-41031" y="734343"/>
            <a:ext cx="9164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Sept 2017</a:t>
            </a:r>
          </a:p>
        </p:txBody>
      </p:sp>
    </p:spTree>
    <p:extLst>
      <p:ext uri="{BB962C8B-B14F-4D97-AF65-F5344CB8AC3E}">
        <p14:creationId xmlns:p14="http://schemas.microsoft.com/office/powerpoint/2010/main" val="1735095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25769" y="17755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PROPOSITIONS DE L’ ACADÉMIE DE MÉDECINE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58260" y="1562605"/>
            <a:ext cx="1175824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b="1" dirty="0"/>
              <a:t>Il est aussi important de rappeler que les études montrent que 30 à 50% des  personnes tatouées regrettent leur décision à un moment de leur vie, et veulent faire disparaître ce tatouage  </a:t>
            </a:r>
          </a:p>
          <a:p>
            <a:pPr lvl="1"/>
            <a:r>
              <a:rPr lang="fr-FR" dirty="0"/>
              <a:t>Source de cicatrice à type de dyschromie</a:t>
            </a:r>
          </a:p>
          <a:p>
            <a:pPr lvl="1"/>
            <a:r>
              <a:rPr lang="fr-FR" dirty="0"/>
              <a:t>Cicatrice atrophique ou hypertrophique</a:t>
            </a:r>
          </a:p>
          <a:p>
            <a:pPr lvl="1"/>
            <a:r>
              <a:rPr lang="fr-FR" dirty="0"/>
              <a:t>Souvent résultat partiel au laser  </a:t>
            </a:r>
          </a:p>
          <a:p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3F126181-78CF-4C96-8C55-75BAD95A617D}"/>
              </a:ext>
            </a:extLst>
          </p:cNvPr>
          <p:cNvSpPr txBox="1"/>
          <p:nvPr/>
        </p:nvSpPr>
        <p:spPr>
          <a:xfrm>
            <a:off x="1321441" y="5369169"/>
            <a:ext cx="9924255" cy="92333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Sur la base de ces constatations alarmantes avec une augmentation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 ces pratiques de tatouage malgré les recommandations publiées en 2008,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l’Académie de Médecine veut impérativement 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compléter ces dernières en proposant 5 types d’actions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: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6270EE9-FABC-4518-AD28-D337FAA935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83568" y="2354024"/>
            <a:ext cx="2631464" cy="1479421"/>
          </a:xfrm>
          <a:prstGeom prst="rect">
            <a:avLst/>
          </a:prstGeom>
        </p:spPr>
      </p:pic>
      <p:sp>
        <p:nvSpPr>
          <p:cNvPr id="7" name="AutoShape 2" descr="Résultat de recherche d'images pour &quot;tatouage et laser&quot;">
            <a:extLst>
              <a:ext uri="{FF2B5EF4-FFF2-40B4-BE49-F238E27FC236}">
                <a16:creationId xmlns:a16="http://schemas.microsoft.com/office/drawing/2014/main" id="{E5993B2D-8FB1-4A5A-87F3-65051E021B5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86100" y="1347788"/>
            <a:ext cx="6019800" cy="416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93E66456-8B8A-4BC4-A25E-AF69CC9686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71109" y="3255229"/>
            <a:ext cx="2571750" cy="178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898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7892" y="1010871"/>
            <a:ext cx="10984523" cy="4351338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fr-FR" sz="2000" dirty="0"/>
              <a:t>Créer un carnet des « interventions » pour chaque nouvelle personne, où chaque acte devra être noté par les professionnels avec une description précise de l’acte et des constituants utilisés (encre, pigment, métaux…)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fr-FR" sz="1800" i="1" dirty="0">
                <a:solidFill>
                  <a:srgbClr val="0070C0"/>
                </a:solidFill>
              </a:rPr>
              <a:t>De plus, tout effet secondaire en lien avec le traitement survenu dans les suites de ce dernier devra être noté. 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fr-FR" sz="1800" i="1" dirty="0">
                <a:solidFill>
                  <a:srgbClr val="0070C0"/>
                </a:solidFill>
              </a:rPr>
              <a:t>Toute nouvelle intervention devra également y être consignée.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fr-FR" sz="1800" i="1" dirty="0">
                <a:solidFill>
                  <a:srgbClr val="0070C0"/>
                </a:solidFill>
              </a:rPr>
              <a:t>Une photocopie de ce carnet devra être remise à la personne. </a:t>
            </a:r>
          </a:p>
          <a:p>
            <a:pPr marL="514350" indent="-514350">
              <a:buFont typeface="+mj-lt"/>
              <a:buAutoNum type="arabicPeriod"/>
            </a:pPr>
            <a:endParaRPr lang="fr-FR" sz="2000" dirty="0"/>
          </a:p>
          <a:p>
            <a:pPr marL="514350" indent="-514350">
              <a:buFont typeface="+mj-lt"/>
              <a:buAutoNum type="arabicPeriod"/>
            </a:pPr>
            <a:r>
              <a:rPr lang="fr-FR" sz="2000" dirty="0"/>
              <a:t>Mettre en place une veille épidémiologique de tous les évènements indésirables survenant pendant ou dans les suites d’un tatouage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000" dirty="0"/>
              <a:t>Réglementer l’usage des encres en France et au plan européen en publiant la liste de substances dont l’utilisation en injection intra dermique est sans danger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000" dirty="0"/>
              <a:t>Assurer une information de la population, diffusée par les autorités sanitaires, sur les risques liés à la pratique du tatouage et sur le caractère quasi irréversible de l’acte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000" dirty="0"/>
              <a:t>Engager les Pouvoirs Publics responsables de la Santé de la population à exercer un contrôle régulier sur cette activité</a:t>
            </a:r>
          </a:p>
          <a:p>
            <a:pPr marL="514350" indent="-514350">
              <a:buFont typeface="+mj-lt"/>
              <a:buAutoNum type="arabicPeriod"/>
            </a:pPr>
            <a:endParaRPr lang="fr-FR" sz="2000" dirty="0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76B9EE6E-2035-49A8-A126-EAC279554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6815" y="-7449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PROPOSITIONS DE </a:t>
            </a:r>
            <a:r>
              <a:rPr lang="fr-FR" sz="3600" b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 ACADÉMIE </a:t>
            </a:r>
            <a:r>
              <a:rPr lang="fr-FR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MÉDECINE</a:t>
            </a:r>
          </a:p>
        </p:txBody>
      </p:sp>
    </p:spTree>
    <p:extLst>
      <p:ext uri="{BB962C8B-B14F-4D97-AF65-F5344CB8AC3E}">
        <p14:creationId xmlns:p14="http://schemas.microsoft.com/office/powerpoint/2010/main" val="847503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91544" y="332656"/>
            <a:ext cx="8229600" cy="1143000"/>
          </a:xfrm>
        </p:spPr>
        <p:txBody>
          <a:bodyPr>
            <a:noAutofit/>
          </a:bodyPr>
          <a:lstStyle/>
          <a:p>
            <a:r>
              <a:rPr lang="fr-FR" sz="2800" dirty="0" err="1">
                <a:solidFill>
                  <a:srgbClr val="0000FF"/>
                </a:solidFill>
              </a:rPr>
              <a:t>Civatte</a:t>
            </a:r>
            <a:r>
              <a:rPr lang="fr-FR" sz="2800" dirty="0">
                <a:solidFill>
                  <a:srgbClr val="0000FF"/>
                </a:solidFill>
              </a:rPr>
              <a:t> J, Bazex J. Bull. Acad. </a:t>
            </a:r>
            <a:r>
              <a:rPr lang="fr-FR" sz="2800" dirty="0" err="1">
                <a:solidFill>
                  <a:srgbClr val="0000FF"/>
                </a:solidFill>
              </a:rPr>
              <a:t>Natle</a:t>
            </a:r>
            <a:r>
              <a:rPr lang="fr-FR" sz="2800" dirty="0">
                <a:solidFill>
                  <a:srgbClr val="0000FF"/>
                </a:solidFill>
              </a:rPr>
              <a:t> Méd., 2007, 191, 9, 1819-1838, séance du 11 décembre 2007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86114" y="2132856"/>
            <a:ext cx="9669760" cy="5112568"/>
          </a:xfrm>
        </p:spPr>
        <p:txBody>
          <a:bodyPr/>
          <a:lstStyle/>
          <a:p>
            <a:r>
              <a:rPr lang="fr-FR" sz="2400" dirty="0"/>
              <a:t>Mise en place d’une règlementation par les pouvoirs publics</a:t>
            </a:r>
          </a:p>
          <a:p>
            <a:pPr marL="0" indent="0">
              <a:buNone/>
            </a:pPr>
            <a:endParaRPr lang="fr-FR" sz="1100" dirty="0"/>
          </a:p>
          <a:p>
            <a:pPr lvl="1">
              <a:buFontTx/>
              <a:buChar char="-"/>
            </a:pPr>
            <a:r>
              <a:rPr lang="fr-FR" sz="2000" dirty="0"/>
              <a:t>Consentement et information des personnes</a:t>
            </a:r>
          </a:p>
          <a:p>
            <a:pPr lvl="1">
              <a:buFontTx/>
              <a:buChar char="-"/>
            </a:pPr>
            <a:r>
              <a:rPr lang="fr-FR" sz="2000" dirty="0"/>
              <a:t>Autorisation parentale pour mineurs</a:t>
            </a:r>
          </a:p>
          <a:p>
            <a:pPr lvl="1">
              <a:buFontTx/>
              <a:buChar char="-"/>
            </a:pPr>
            <a:r>
              <a:rPr lang="fr-FR" sz="2000" dirty="0"/>
              <a:t>Formation des opérateurs</a:t>
            </a:r>
          </a:p>
          <a:p>
            <a:pPr lvl="1">
              <a:buFontTx/>
              <a:buChar char="-"/>
            </a:pPr>
            <a:r>
              <a:rPr lang="fr-FR" sz="2000" dirty="0"/>
              <a:t>Respect des règles d’hygiène (matériel à usage unique, désinfection, gants)</a:t>
            </a:r>
          </a:p>
          <a:p>
            <a:pPr lvl="1">
              <a:buFontTx/>
              <a:buChar char="-"/>
            </a:pPr>
            <a:r>
              <a:rPr lang="fr-FR" sz="2000" dirty="0"/>
              <a:t>Conformité des locaux et du matériel</a:t>
            </a:r>
          </a:p>
          <a:p>
            <a:pPr lvl="1">
              <a:buFontTx/>
              <a:buChar char="-"/>
            </a:pPr>
            <a:r>
              <a:rPr lang="fr-FR" sz="2000" dirty="0"/>
              <a:t>Déclaration de l’activité</a:t>
            </a:r>
          </a:p>
          <a:p>
            <a:pPr lvl="1">
              <a:buFontTx/>
              <a:buChar char="-"/>
            </a:pPr>
            <a:r>
              <a:rPr lang="fr-FR" sz="2000" dirty="0"/>
              <a:t>Contrôle par les autorités sanitaires</a:t>
            </a:r>
          </a:p>
          <a:p>
            <a:pPr lvl="1">
              <a:buFontTx/>
              <a:buChar char="-"/>
            </a:pPr>
            <a:endParaRPr lang="fr-FR" sz="2000" dirty="0"/>
          </a:p>
          <a:p>
            <a:endParaRPr lang="fr-FR" sz="2400" dirty="0"/>
          </a:p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442676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91544" y="404664"/>
            <a:ext cx="8229600" cy="850106"/>
          </a:xfrm>
        </p:spPr>
        <p:txBody>
          <a:bodyPr>
            <a:normAutofit/>
          </a:bodyPr>
          <a:lstStyle/>
          <a:p>
            <a:r>
              <a:rPr lang="fr-FR" sz="4000" dirty="0">
                <a:solidFill>
                  <a:srgbClr val="0000FF"/>
                </a:solidFill>
              </a:rPr>
              <a:t>Actualisation du contexte en 2017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400" dirty="0"/>
              <a:t>Augmentation de la fréquence (10% des Français, jusqu’à 30% des jeunes)</a:t>
            </a:r>
          </a:p>
          <a:p>
            <a:r>
              <a:rPr lang="fr-FR" sz="2400" dirty="0"/>
              <a:t>Augmentation des surfaces</a:t>
            </a:r>
          </a:p>
          <a:p>
            <a:r>
              <a:rPr lang="fr-FR" sz="2400" dirty="0"/>
              <a:t>Augmentation de la polychromie</a:t>
            </a:r>
          </a:p>
          <a:p>
            <a:r>
              <a:rPr lang="fr-FR" sz="2400" dirty="0"/>
              <a:t>Complications dans 68 % des cas</a:t>
            </a:r>
          </a:p>
          <a:p>
            <a:r>
              <a:rPr lang="fr-FR" sz="2400" dirty="0"/>
              <a:t>Développement complètement non contrôlé de nouvelles encres contenant de nouveaux colorants, des conservateurs et des sels de métaux lourds</a:t>
            </a:r>
          </a:p>
          <a:p>
            <a:r>
              <a:rPr lang="fr-FR" sz="2400" dirty="0"/>
              <a:t>Problèmes allergologiques et toxicologiques</a:t>
            </a:r>
          </a:p>
        </p:txBody>
      </p:sp>
    </p:spTree>
    <p:extLst>
      <p:ext uri="{BB962C8B-B14F-4D97-AF65-F5344CB8AC3E}">
        <p14:creationId xmlns:p14="http://schemas.microsoft.com/office/powerpoint/2010/main" val="11982358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 descr="D:\Ordi Saint-Louis ancien PC\Academie de Medecine\Tatouages\Images\image-tatouage-piercing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688" y="-2963"/>
            <a:ext cx="4226272" cy="4448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Ordi Saint-Louis ancien PC\Academie de Medecine\Tatouages\Images\1200x768_homme-exhibe-tatouages-lors-salon-berlin-allemagne-3-decembre-20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835" y="3576077"/>
            <a:ext cx="4994851" cy="3270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Ordi Saint-Louis ancien PC\Academie de Medecine\Tatouages\Images\img_quelle_est_la_signification_des_tatouages_viking_13132_ori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900" y="11587"/>
            <a:ext cx="4995069" cy="357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05445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050" name="Picture 2" descr="D:\Ordi Saint-Louis ancien PC\Academie de Medecine\Tatouages\Images\tatouages-apres-mastectomie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542" y="3"/>
            <a:ext cx="4983803" cy="3499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Ordi Saint-Louis ancien PC\Academie de Medecine\Tatouages\Images\esxd7lk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9546" y="-217447"/>
            <a:ext cx="4168455" cy="3969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Ordi Saint-Louis ancien PC\Academie de Medecine\Tatouages\Images\magnifiques-tatouages-dissimuler-cicatrices-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691" y="3209564"/>
            <a:ext cx="3662208" cy="366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Ordi Saint-Louis ancien PC\Academie de Medecine\Tatouages\Images\tatouage-simpson-fa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315" y="3369919"/>
            <a:ext cx="5519543" cy="347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12949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>
                <a:solidFill>
                  <a:srgbClr val="0000FF"/>
                </a:solidFill>
                <a:latin typeface="+mn-lt"/>
              </a:rPr>
              <a:t>Problèmes </a:t>
            </a:r>
            <a:r>
              <a:rPr lang="fr-FR" dirty="0" err="1">
                <a:solidFill>
                  <a:srgbClr val="0000FF"/>
                </a:solidFill>
                <a:latin typeface="+mn-lt"/>
              </a:rPr>
              <a:t>allergologiques</a:t>
            </a:r>
            <a:endParaRPr lang="fr-FR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Réactions allergiques fréquentes sur les zones tatouées</a:t>
            </a:r>
          </a:p>
          <a:p>
            <a:r>
              <a:rPr lang="fr-FR" dirty="0"/>
              <a:t>Parfois déclenchées par expositions solaires</a:t>
            </a:r>
          </a:p>
          <a:p>
            <a:r>
              <a:rPr lang="fr-FR" dirty="0"/>
              <a:t>Difficulté d’identification de l’allergène en cause</a:t>
            </a:r>
          </a:p>
          <a:p>
            <a:pPr lvl="1"/>
            <a:r>
              <a:rPr lang="fr-FR" dirty="0"/>
              <a:t>Constituants des encres souvent non connus</a:t>
            </a:r>
          </a:p>
          <a:p>
            <a:pPr lvl="1"/>
            <a:r>
              <a:rPr lang="fr-FR" dirty="0"/>
              <a:t>Produits de dégradation dans la peau inconnus</a:t>
            </a:r>
          </a:p>
          <a:p>
            <a:r>
              <a:rPr lang="fr-FR" dirty="0"/>
              <a:t>Peuvent apparaître des années après le tatouage </a:t>
            </a:r>
          </a:p>
          <a:p>
            <a:r>
              <a:rPr lang="fr-FR" dirty="0"/>
              <a:t>Déclenchement possible par exérèse laser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3658764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0000FF"/>
                </a:solidFill>
              </a:rPr>
              <a:t>Problèmes toxicologiques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800" dirty="0"/>
              <a:t>Les encres contiennent de nombreux composants</a:t>
            </a:r>
          </a:p>
          <a:p>
            <a:pPr marL="457200" lvl="1" indent="0">
              <a:buNone/>
            </a:pPr>
            <a:r>
              <a:rPr lang="fr-FR" sz="2400" dirty="0"/>
              <a:t>- Colorants organiques, pigments, hydrocarbures aromatiques polycycliques, </a:t>
            </a:r>
          </a:p>
          <a:p>
            <a:pPr marL="457200" lvl="1" indent="0">
              <a:buNone/>
            </a:pPr>
            <a:r>
              <a:rPr lang="fr-FR" sz="2400" dirty="0"/>
              <a:t>- Sels de métaux lourds, métaux toxiques</a:t>
            </a:r>
          </a:p>
          <a:p>
            <a:r>
              <a:rPr lang="fr-FR" sz="2800" dirty="0"/>
              <a:t>Initialement développés pour un usage industriel</a:t>
            </a:r>
          </a:p>
          <a:p>
            <a:r>
              <a:rPr lang="fr-FR" sz="2800" dirty="0"/>
              <a:t>Certains sont interdits pour un usage cosmétique</a:t>
            </a:r>
          </a:p>
          <a:p>
            <a:r>
              <a:rPr lang="fr-FR" sz="2800" dirty="0"/>
              <a:t>Non testés en injection intradermique</a:t>
            </a:r>
          </a:p>
          <a:p>
            <a:r>
              <a:rPr lang="fr-FR" sz="2800" dirty="0"/>
              <a:t>Encres noires potentiellement </a:t>
            </a:r>
            <a:r>
              <a:rPr lang="fr-FR" sz="2800" dirty="0" err="1"/>
              <a:t>génotoxiques</a:t>
            </a:r>
            <a:r>
              <a:rPr lang="fr-FR" sz="2800" dirty="0"/>
              <a:t> détectées dans la peau et le ganglion de drainage des années après le tatouage</a:t>
            </a:r>
          </a:p>
        </p:txBody>
      </p:sp>
    </p:spTree>
    <p:extLst>
      <p:ext uri="{BB962C8B-B14F-4D97-AF65-F5344CB8AC3E}">
        <p14:creationId xmlns:p14="http://schemas.microsoft.com/office/powerpoint/2010/main" val="23793006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67408" y="724448"/>
            <a:ext cx="10515600" cy="481957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NOUVELLE ALERTE </a:t>
            </a:r>
            <a:br>
              <a:rPr lang="fr-FR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fr-FR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fr-FR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2264" y="1494796"/>
            <a:ext cx="7180384" cy="366300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fr-FR" sz="2000" b="1" dirty="0"/>
              <a:t>La mode du « Body Art » (années 1970) de plus en plus pratiquée</a:t>
            </a:r>
          </a:p>
          <a:p>
            <a:pPr lvl="1">
              <a:lnSpc>
                <a:spcPct val="100000"/>
              </a:lnSpc>
            </a:pPr>
            <a:r>
              <a:rPr lang="fr-FR" sz="1800" i="1" dirty="0">
                <a:solidFill>
                  <a:srgbClr val="002060"/>
                </a:solidFill>
              </a:rPr>
              <a:t>Fait partie intégrante de la culture populaire contemporaine</a:t>
            </a:r>
          </a:p>
          <a:p>
            <a:pPr lvl="1">
              <a:lnSpc>
                <a:spcPct val="100000"/>
              </a:lnSpc>
            </a:pPr>
            <a:r>
              <a:rPr lang="fr-FR" sz="1800" i="1" dirty="0">
                <a:solidFill>
                  <a:srgbClr val="002060"/>
                </a:solidFill>
              </a:rPr>
              <a:t>L’art contemporain se pratique sur tous les supports: le XXème siècle a fait du corps un support artistique à part entière</a:t>
            </a:r>
          </a:p>
          <a:p>
            <a:pPr lvl="1">
              <a:lnSpc>
                <a:spcPct val="100000"/>
              </a:lnSpc>
            </a:pPr>
            <a:r>
              <a:rPr lang="fr-FR" sz="1800" i="1" dirty="0">
                <a:solidFill>
                  <a:srgbClr val="002060"/>
                </a:solidFill>
              </a:rPr>
              <a:t>Le message laisse de plus en plus place à une volonté d’esthétisme pure</a:t>
            </a:r>
            <a:endParaRPr lang="fr-FR" sz="1800" b="1" i="1" dirty="0">
              <a:solidFill>
                <a:srgbClr val="002060"/>
              </a:solidFill>
            </a:endParaRPr>
          </a:p>
          <a:p>
            <a:pPr>
              <a:lnSpc>
                <a:spcPct val="100000"/>
              </a:lnSpc>
            </a:pPr>
            <a:endParaRPr lang="fr-FR" sz="2000" dirty="0"/>
          </a:p>
          <a:p>
            <a:pPr>
              <a:lnSpc>
                <a:spcPct val="100000"/>
              </a:lnSpc>
            </a:pPr>
            <a:r>
              <a:rPr lang="fr-FR" sz="2000" b="1" dirty="0"/>
              <a:t>Conséquences:</a:t>
            </a:r>
          </a:p>
          <a:p>
            <a:pPr lvl="1">
              <a:lnSpc>
                <a:spcPct val="100000"/>
              </a:lnSpc>
            </a:pPr>
            <a:r>
              <a:rPr lang="fr-FR" sz="1800" i="1" dirty="0">
                <a:solidFill>
                  <a:srgbClr val="C00000"/>
                </a:solidFill>
              </a:rPr>
              <a:t>Les surface tatouées de la peau sont beaucoup plus importantes, donc la quantité de pigment injectée plus importante</a:t>
            </a:r>
          </a:p>
          <a:p>
            <a:pPr lvl="1">
              <a:lnSpc>
                <a:spcPct val="100000"/>
              </a:lnSpc>
            </a:pPr>
            <a:r>
              <a:rPr lang="fr-FR" sz="1800" i="1" dirty="0">
                <a:solidFill>
                  <a:srgbClr val="C00000"/>
                </a:solidFill>
              </a:rPr>
              <a:t>Besoin de diversifier les couleurs du fait de la taille du tatouage et de la volonté d’en faire une œuvre artistique</a:t>
            </a:r>
          </a:p>
          <a:p>
            <a:pPr lvl="1">
              <a:lnSpc>
                <a:spcPct val="100000"/>
              </a:lnSpc>
            </a:pPr>
            <a:r>
              <a:rPr lang="fr-FR" sz="1800" i="1" dirty="0">
                <a:solidFill>
                  <a:srgbClr val="C00000"/>
                </a:solidFill>
              </a:rPr>
              <a:t>Les Pouvoirs Publics se trouvent débordés pour assurer leur mission de contrôle devant cette évolution très rapide du Body Art </a:t>
            </a:r>
          </a:p>
        </p:txBody>
      </p:sp>
      <p:pic>
        <p:nvPicPr>
          <p:cNvPr id="4" name="Espace réservé du contenu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3082" y="1600450"/>
            <a:ext cx="2061125" cy="172584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3F7FAE9E-1D53-48BF-AAED-A4F8B5497DA1}"/>
              </a:ext>
            </a:extLst>
          </p:cNvPr>
          <p:cNvSpPr txBox="1"/>
          <p:nvPr/>
        </p:nvSpPr>
        <p:spPr>
          <a:xfrm>
            <a:off x="2855640" y="621630"/>
            <a:ext cx="73450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EN LIEN AVEC UNE ÉVOLUTION SOCIÉTALE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Image 7" descr="Une image contenant intérieur, mur, arbre, fenêtre&#10;&#10;Description générée avec un niveau de confiance très élevé">
            <a:extLst>
              <a:ext uri="{FF2B5EF4-FFF2-40B4-BE49-F238E27FC236}">
                <a16:creationId xmlns:a16="http://schemas.microsoft.com/office/drawing/2014/main" id="{2277FAF6-BE3F-4D64-A1FA-8A3B7B5923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986" y="4342356"/>
            <a:ext cx="2828193" cy="212114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9734358-325F-464A-A7DC-BD29EF92BC10}"/>
              </a:ext>
            </a:extLst>
          </p:cNvPr>
          <p:cNvSpPr/>
          <p:nvPr/>
        </p:nvSpPr>
        <p:spPr>
          <a:xfrm>
            <a:off x="7338645" y="6566319"/>
            <a:ext cx="478887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Tim,2006-2008- </a:t>
            </a:r>
            <a:r>
              <a:rPr kumimoji="0" lang="fr-FR" sz="11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Tatooed</a:t>
            </a:r>
            <a:r>
              <a:rPr kumimoji="0" lang="fr-FR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skin, life size, Wim </a:t>
            </a:r>
            <a:r>
              <a:rPr kumimoji="0" lang="fr-FR" sz="11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Delvoye</a:t>
            </a:r>
            <a:r>
              <a:rPr kumimoji="0" lang="fr-FR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2010, MONA, Hobart (AUS)</a:t>
            </a:r>
            <a:endParaRPr kumimoji="0" lang="en-US" sz="11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D3D57790-6D62-42B1-9728-EE553187295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154" y="1394814"/>
            <a:ext cx="1985915" cy="267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113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6861" y="297901"/>
            <a:ext cx="10515600" cy="1325563"/>
          </a:xfrm>
        </p:spPr>
        <p:txBody>
          <a:bodyPr/>
          <a:lstStyle/>
          <a:p>
            <a:pPr algn="ctr"/>
            <a:r>
              <a:rPr lang="fr-FR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 NOUVELLES ENCRES AUJOURD’HUI</a:t>
            </a:r>
            <a:br>
              <a:rPr lang="fr-FR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fr-FR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8438" y="1063625"/>
            <a:ext cx="6851657" cy="3824897"/>
          </a:xfrm>
        </p:spPr>
        <p:txBody>
          <a:bodyPr>
            <a:normAutofit fontScale="92500"/>
          </a:bodyPr>
          <a:lstStyle/>
          <a:p>
            <a:pPr>
              <a:lnSpc>
                <a:spcPct val="110000"/>
              </a:lnSpc>
            </a:pPr>
            <a:r>
              <a:rPr lang="fr-FR" sz="2200" dirty="0"/>
              <a:t>Les encres: suspensions de pigments composées de sels de métal et de composés organiques en majorité inertes</a:t>
            </a:r>
          </a:p>
          <a:p>
            <a:pPr>
              <a:lnSpc>
                <a:spcPct val="110000"/>
              </a:lnSpc>
            </a:pPr>
            <a:r>
              <a:rPr lang="fr-FR" sz="2200" dirty="0"/>
              <a:t>Formes et couleurs sont obtenues en mélangeant différents pigments et/ou en les diluant dans l’eau ou l’alcool </a:t>
            </a:r>
          </a:p>
          <a:p>
            <a:pPr lvl="1">
              <a:lnSpc>
                <a:spcPct val="110000"/>
              </a:lnSpc>
            </a:pPr>
            <a:r>
              <a:rPr lang="fr-FR" sz="1900" i="1" dirty="0">
                <a:solidFill>
                  <a:srgbClr val="002060"/>
                </a:solidFill>
              </a:rPr>
              <a:t>Noir: oxydes de fer et différents carbones</a:t>
            </a:r>
          </a:p>
          <a:p>
            <a:pPr lvl="1">
              <a:lnSpc>
                <a:spcPct val="110000"/>
              </a:lnSpc>
            </a:pPr>
            <a:r>
              <a:rPr lang="fr-FR" sz="1900" i="1" dirty="0">
                <a:solidFill>
                  <a:srgbClr val="002060"/>
                </a:solidFill>
              </a:rPr>
              <a:t>Bleu: sels de cobalt, chrome et cuivre</a:t>
            </a:r>
          </a:p>
          <a:p>
            <a:pPr lvl="1">
              <a:lnSpc>
                <a:spcPct val="110000"/>
              </a:lnSpc>
            </a:pPr>
            <a:r>
              <a:rPr lang="fr-FR" sz="1900" i="1" dirty="0">
                <a:solidFill>
                  <a:srgbClr val="002060"/>
                </a:solidFill>
              </a:rPr>
              <a:t>Vert: sels de chrome, cuivre et cadmium jaune</a:t>
            </a:r>
          </a:p>
          <a:p>
            <a:pPr lvl="1">
              <a:lnSpc>
                <a:spcPct val="110000"/>
              </a:lnSpc>
            </a:pPr>
            <a:r>
              <a:rPr lang="fr-FR" sz="1900" i="1" dirty="0">
                <a:solidFill>
                  <a:srgbClr val="002060"/>
                </a:solidFill>
              </a:rPr>
              <a:t>Rouge: concentration élevée de mercure et plus récemment une combinaison de cadmium et oxyde de fer</a:t>
            </a:r>
          </a:p>
          <a:p>
            <a:pPr lvl="1">
              <a:lnSpc>
                <a:spcPct val="110000"/>
              </a:lnSpc>
            </a:pPr>
            <a:r>
              <a:rPr lang="fr-FR" sz="1900" i="1" dirty="0">
                <a:solidFill>
                  <a:srgbClr val="002060"/>
                </a:solidFill>
              </a:rPr>
              <a:t>………</a:t>
            </a:r>
          </a:p>
          <a:p>
            <a:pPr>
              <a:lnSpc>
                <a:spcPct val="110000"/>
              </a:lnSpc>
            </a:pPr>
            <a:endParaRPr lang="fr-FR" sz="2000" dirty="0"/>
          </a:p>
          <a:p>
            <a:pPr lvl="1">
              <a:lnSpc>
                <a:spcPct val="110000"/>
              </a:lnSpc>
            </a:pPr>
            <a:endParaRPr lang="fr-FR" sz="1600" dirty="0"/>
          </a:p>
          <a:p>
            <a:pPr lvl="1">
              <a:lnSpc>
                <a:spcPct val="110000"/>
              </a:lnSpc>
            </a:pPr>
            <a:endParaRPr lang="fr-FR" sz="1600" dirty="0"/>
          </a:p>
          <a:p>
            <a:pPr lvl="1">
              <a:lnSpc>
                <a:spcPct val="110000"/>
              </a:lnSpc>
            </a:pPr>
            <a:endParaRPr lang="fr-FR" dirty="0"/>
          </a:p>
        </p:txBody>
      </p:sp>
      <p:pic>
        <p:nvPicPr>
          <p:cNvPr id="12" name="Image 11" descr="Une image contenant personne, nappe, habits&#10;&#10;Description générée avec un niveau de confiance élevé">
            <a:extLst>
              <a:ext uri="{FF2B5EF4-FFF2-40B4-BE49-F238E27FC236}">
                <a16:creationId xmlns:a16="http://schemas.microsoft.com/office/drawing/2014/main" id="{7967E32A-BA66-4D8D-860F-BE4C1EB5CB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9676" y="1576753"/>
            <a:ext cx="4302369" cy="4302369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978AD32E-F71D-4E0A-A45D-0F3884752EDB}"/>
              </a:ext>
            </a:extLst>
          </p:cNvPr>
          <p:cNvSpPr txBox="1"/>
          <p:nvPr/>
        </p:nvSpPr>
        <p:spPr>
          <a:xfrm>
            <a:off x="8856785" y="6096000"/>
            <a:ext cx="1756378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Effet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aquarelle 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590393B6-E986-4D26-BF45-9549DF2416CC}"/>
              </a:ext>
            </a:extLst>
          </p:cNvPr>
          <p:cNvSpPr txBox="1"/>
          <p:nvPr/>
        </p:nvSpPr>
        <p:spPr>
          <a:xfrm>
            <a:off x="232996" y="4967469"/>
            <a:ext cx="6976696" cy="161582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 pratique du Body Art s’associe à la création de nouvelles encres non contrôlées </a:t>
            </a:r>
          </a:p>
          <a:p>
            <a:pPr marL="914400" marR="0" lvl="1" indent="-4572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fr-FR" sz="1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Dont le colorant est dilué dans l’eau (effet aquarelle)</a:t>
            </a:r>
          </a:p>
          <a:p>
            <a:pPr marL="914400" marR="0" lvl="1" indent="-4572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fr-FR" sz="1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Utilisant des colorants organiques dont l’indication est normalement limitée aux laques et plastiques </a:t>
            </a:r>
          </a:p>
        </p:txBody>
      </p:sp>
    </p:spTree>
    <p:extLst>
      <p:ext uri="{BB962C8B-B14F-4D97-AF65-F5344CB8AC3E}">
        <p14:creationId xmlns:p14="http://schemas.microsoft.com/office/powerpoint/2010/main" val="100662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1295</Words>
  <Application>Microsoft Macintosh PowerPoint</Application>
  <PresentationFormat>Grand écran</PresentationFormat>
  <Paragraphs>145</Paragraphs>
  <Slides>15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15</vt:i4>
      </vt:variant>
    </vt:vector>
  </HeadingPairs>
  <TitlesOfParts>
    <vt:vector size="26" baseType="lpstr">
      <vt:lpstr>Arial</vt:lpstr>
      <vt:lpstr>ArialMT-Bold</vt:lpstr>
      <vt:lpstr>ArialMT-Italic</vt:lpstr>
      <vt:lpstr>ArialMT-Regular</vt:lpstr>
      <vt:lpstr>Calibri</vt:lpstr>
      <vt:lpstr>Calibri Light</vt:lpstr>
      <vt:lpstr>Corbel-Bold</vt:lpstr>
      <vt:lpstr>Corbel-Bold2</vt:lpstr>
      <vt:lpstr>Wingdings</vt:lpstr>
      <vt:lpstr>Thème Office</vt:lpstr>
      <vt:lpstr>1_Thème Office</vt:lpstr>
      <vt:lpstr>Tatouages: la diffusion de la pratique et la diversité des produits utilisés justifient de nouvelles précautions</vt:lpstr>
      <vt:lpstr>Civatte J, Bazex J. Bull. Acad. Natle Méd., 2007, 191, 9, 1819-1838, séance du 11 décembre 2007</vt:lpstr>
      <vt:lpstr>Actualisation du contexte en 2017</vt:lpstr>
      <vt:lpstr>Présentation PowerPoint</vt:lpstr>
      <vt:lpstr>Présentation PowerPoint</vt:lpstr>
      <vt:lpstr>Problèmes allergologiques</vt:lpstr>
      <vt:lpstr>Problèmes toxicologiques</vt:lpstr>
      <vt:lpstr>NOUVELLE ALERTE   </vt:lpstr>
      <vt:lpstr>LES  NOUVELLES ENCRES AUJOURD’HUI </vt:lpstr>
      <vt:lpstr>Présentation PowerPoint</vt:lpstr>
      <vt:lpstr>CONSEQUENCES DE CETTE ÉVOLUTION SOCIÉTALES DES TATOUAGES  </vt:lpstr>
      <vt:lpstr>Présentation PowerPoint</vt:lpstr>
      <vt:lpstr>Présentation PowerPoint</vt:lpstr>
      <vt:lpstr>PROPOSITIONS DE L’ ACADÉMIE DE MÉDECINE</vt:lpstr>
      <vt:lpstr>PROPOSITIONS DE L’ ACADÉMIE DE MÉDECINE</vt:lpstr>
    </vt:vector>
  </TitlesOfParts>
  <Company>AP-HP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Tatouages: la diffusion de la pratique et la diversité des produits utilisés justifient de nouvelles précautions</dc:title>
  <dc:creator>BAGOT Martine</dc:creator>
  <cp:lastModifiedBy>francoise LEPRINCE</cp:lastModifiedBy>
  <cp:revision>25</cp:revision>
  <dcterms:created xsi:type="dcterms:W3CDTF">2017-08-29T15:00:17Z</dcterms:created>
  <dcterms:modified xsi:type="dcterms:W3CDTF">2022-08-09T08:54:08Z</dcterms:modified>
</cp:coreProperties>
</file>